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9"/>
  </p:normalViewPr>
  <p:slideViewPr>
    <p:cSldViewPr snapToGrid="0" snapToObjects="1">
      <p:cViewPr varScale="1">
        <p:scale>
          <a:sx n="83" d="100"/>
          <a:sy n="83" d="100"/>
        </p:scale>
        <p:origin x="-1200" y="-11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536812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>
            <a:spLocks noGrp="1"/>
          </p:cNvSpPr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olo Test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2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>
            <a:spLocks noGrp="1"/>
          </p:cNvSpPr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olo Test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4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7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>
            <a:spLocks noGrp="1"/>
          </p:cNvSpPr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7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>
            <a:spLocks noGrp="1"/>
          </p:cNvSpPr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magine"/>
          <p:cNvSpPr>
            <a:spLocks noGrp="1"/>
          </p:cNvSpPr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magine"/>
          <p:cNvSpPr>
            <a:spLocks noGrp="1"/>
          </p:cNvSpPr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Giovanni Mela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–Giovanni Mela</a:t>
            </a:r>
          </a:p>
        </p:txBody>
      </p:sp>
      <p:sp>
        <p:nvSpPr>
          <p:cNvPr id="94" name="“Inserisci qui una citazione”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“Inserisci qui una citazione”. </a:t>
            </a:r>
          </a:p>
        </p:txBody>
      </p:sp>
      <p:sp>
        <p:nvSpPr>
          <p:cNvPr id="9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magine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#direttaMabellaEsthetitaly"/>
          <p:cNvSpPr txBox="1"/>
          <p:nvPr/>
        </p:nvSpPr>
        <p:spPr>
          <a:xfrm>
            <a:off x="-34067" y="9395739"/>
            <a:ext cx="2414246" cy="406401"/>
          </a:xfrm>
          <a:prstGeom prst="rect">
            <a:avLst/>
          </a:prstGeom>
          <a:ln w="12700">
            <a:solidFill>
              <a:srgbClr val="CA232A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 i="1">
                <a:solidFill>
                  <a:srgbClr val="CA232A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#direttaMabellaEsthetitaly </a:t>
            </a:r>
          </a:p>
        </p:txBody>
      </p:sp>
      <p:sp>
        <p:nvSpPr>
          <p:cNvPr id="120" name="Rettangolo"/>
          <p:cNvSpPr/>
          <p:nvPr/>
        </p:nvSpPr>
        <p:spPr>
          <a:xfrm>
            <a:off x="10368279" y="9042400"/>
            <a:ext cx="2656930" cy="749300"/>
          </a:xfrm>
          <a:prstGeom prst="rect">
            <a:avLst/>
          </a:prstGeom>
          <a:solidFill>
            <a:srgbClr val="CA23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1" name="#manuelaravasio"/>
          <p:cNvSpPr txBox="1"/>
          <p:nvPr/>
        </p:nvSpPr>
        <p:spPr>
          <a:xfrm>
            <a:off x="11097888" y="9251950"/>
            <a:ext cx="122311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#manuelaravasio</a:t>
            </a:r>
          </a:p>
        </p:txBody>
      </p:sp>
      <p:sp>
        <p:nvSpPr>
          <p:cNvPr id="122" name="#silviafossati"/>
          <p:cNvSpPr txBox="1"/>
          <p:nvPr/>
        </p:nvSpPr>
        <p:spPr>
          <a:xfrm>
            <a:off x="10419746" y="9045524"/>
            <a:ext cx="95565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#silviafossati</a:t>
            </a:r>
          </a:p>
        </p:txBody>
      </p:sp>
      <p:sp>
        <p:nvSpPr>
          <p:cNvPr id="123" name="#angelanoviello"/>
          <p:cNvSpPr txBox="1"/>
          <p:nvPr/>
        </p:nvSpPr>
        <p:spPr>
          <a:xfrm>
            <a:off x="11855491" y="9433839"/>
            <a:ext cx="115773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#angelanoviello</a:t>
            </a:r>
          </a:p>
        </p:txBody>
      </p:sp>
      <p:sp>
        <p:nvSpPr>
          <p:cNvPr id="124" name="Protocollo INAIL pag. 13…"/>
          <p:cNvSpPr txBox="1"/>
          <p:nvPr/>
        </p:nvSpPr>
        <p:spPr>
          <a:xfrm>
            <a:off x="8666315" y="186686"/>
            <a:ext cx="4067455" cy="76327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Protocollo INAIL pag. 13</a:t>
            </a:r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endParaRPr/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“L’attività di un centro estetico presenta caratteristiche diverse dal settore acconciatura”</a:t>
            </a:r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“L’estetista lavora in ambienti generalmente singoli e separati e </a:t>
            </a:r>
            <a:r>
              <a:rPr b="1"/>
              <a:t>LE PRESTAZIONI TIPICHE COMPRENDONO GIA MISURE DI PREVENZIONE DEL RISCHIO DA AGENTI BIOLOGICI</a:t>
            </a:r>
            <a:r>
              <a:t> alle quali ci si deve attenere rigorosamente nello svolgimento della normale attività professionale”</a:t>
            </a:r>
          </a:p>
        </p:txBody>
      </p:sp>
      <p:pic>
        <p:nvPicPr>
          <p:cNvPr id="125" name="parrucchieri_2.jpg" descr="parrucchieri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84" y="242064"/>
            <a:ext cx="3683016" cy="5207943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126" name="Protocollo INAIL pag 10…"/>
          <p:cNvSpPr txBox="1"/>
          <p:nvPr/>
        </p:nvSpPr>
        <p:spPr>
          <a:xfrm>
            <a:off x="4176122" y="2225417"/>
            <a:ext cx="4224521" cy="6750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Protocollo INAIL pag 10</a:t>
            </a:r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endParaRPr dirty="0"/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“Ribadendo la necessità di valutare preventivamente le decisioni di rimodulazione delle misure contenitive in base all’evoluzione della dinamica </a:t>
            </a:r>
            <a:r>
              <a:rPr dirty="0" smtClean="0"/>
              <a:t>epidemiologica</a:t>
            </a:r>
            <a:r>
              <a:rPr lang="it-IT" dirty="0" smtClean="0"/>
              <a:t>,</a:t>
            </a:r>
            <a:r>
              <a:rPr dirty="0" smtClean="0"/>
              <a:t> </a:t>
            </a:r>
            <a:r>
              <a:rPr dirty="0"/>
              <a:t>le indicazioni fornite sono coerenti con quanto riportato in precedenza e vanno considerate nella pianificazione di misure propedeutiche da attuare ove sussistano le condizioni specifiche di </a:t>
            </a:r>
            <a:r>
              <a:rPr b="1" dirty="0"/>
              <a:t>ALLENTAMENTO</a:t>
            </a:r>
            <a:r>
              <a:rPr dirty="0"/>
              <a:t> delle misure contenitive decise dalle Autorità"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#direttaMabellaEsthetitaly"/>
          <p:cNvSpPr txBox="1"/>
          <p:nvPr/>
        </p:nvSpPr>
        <p:spPr>
          <a:xfrm>
            <a:off x="-34067" y="9395739"/>
            <a:ext cx="2414246" cy="406401"/>
          </a:xfrm>
          <a:prstGeom prst="rect">
            <a:avLst/>
          </a:prstGeom>
          <a:ln w="12700">
            <a:solidFill>
              <a:srgbClr val="CA232A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 i="1">
                <a:solidFill>
                  <a:srgbClr val="CA232A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#direttaMabellaEsthetitaly </a:t>
            </a:r>
          </a:p>
        </p:txBody>
      </p:sp>
      <p:sp>
        <p:nvSpPr>
          <p:cNvPr id="129" name="Rettangolo"/>
          <p:cNvSpPr/>
          <p:nvPr/>
        </p:nvSpPr>
        <p:spPr>
          <a:xfrm>
            <a:off x="10368279" y="9042400"/>
            <a:ext cx="2656930" cy="749300"/>
          </a:xfrm>
          <a:prstGeom prst="rect">
            <a:avLst/>
          </a:prstGeom>
          <a:solidFill>
            <a:srgbClr val="CA23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0" name="#manuelaravasio"/>
          <p:cNvSpPr txBox="1"/>
          <p:nvPr/>
        </p:nvSpPr>
        <p:spPr>
          <a:xfrm>
            <a:off x="11097888" y="9251950"/>
            <a:ext cx="122311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#manuelaravasio</a:t>
            </a:r>
          </a:p>
        </p:txBody>
      </p:sp>
      <p:sp>
        <p:nvSpPr>
          <p:cNvPr id="131" name="#silviafossati"/>
          <p:cNvSpPr txBox="1"/>
          <p:nvPr/>
        </p:nvSpPr>
        <p:spPr>
          <a:xfrm>
            <a:off x="10419746" y="9045524"/>
            <a:ext cx="95565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#silviafossati</a:t>
            </a:r>
          </a:p>
        </p:txBody>
      </p:sp>
      <p:sp>
        <p:nvSpPr>
          <p:cNvPr id="132" name="#angelanoviello"/>
          <p:cNvSpPr txBox="1"/>
          <p:nvPr/>
        </p:nvSpPr>
        <p:spPr>
          <a:xfrm>
            <a:off x="11855491" y="9433839"/>
            <a:ext cx="115773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#angelanoviello</a:t>
            </a:r>
          </a:p>
        </p:txBody>
      </p:sp>
      <p:sp>
        <p:nvSpPr>
          <p:cNvPr id="133" name="CHECK LIST…"/>
          <p:cNvSpPr txBox="1"/>
          <p:nvPr/>
        </p:nvSpPr>
        <p:spPr>
          <a:xfrm>
            <a:off x="2430884" y="1665996"/>
            <a:ext cx="10103267" cy="725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3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CHECK LIST</a:t>
            </a:r>
            <a:endParaRPr b="0"/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endParaRPr b="0"/>
          </a:p>
          <a:p>
            <a:pPr algn="l" defTabSz="457200">
              <a:defRPr sz="270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Prima della riapertura</a:t>
            </a:r>
            <a:endParaRPr b="0"/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 </a:t>
            </a:r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Formazione del personale dipendente in merito a riorganizzazione e corretto utilizzo DPI (vedi video INAIL) e vestizione e svestizione (pag. 13)</a:t>
            </a:r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endParaRPr/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0"/>
              <a:t>Obbligo utilizzo di </a:t>
            </a:r>
            <a:r>
              <a:t>mascherine chirurgiche e guanti nitrile</a:t>
            </a:r>
            <a:r>
              <a:rPr b="0"/>
              <a:t> cambiati per ogni cliente, </a:t>
            </a:r>
            <a:r>
              <a:t>visiere</a:t>
            </a:r>
            <a:r>
              <a:rPr b="0"/>
              <a:t> e  </a:t>
            </a:r>
            <a:r>
              <a:t>mascherine FFp2 o FFP3</a:t>
            </a:r>
            <a:r>
              <a:rPr b="0"/>
              <a:t> </a:t>
            </a:r>
            <a:r>
              <a:t>senza valvole</a:t>
            </a:r>
            <a:r>
              <a:rPr b="0"/>
              <a:t> per trattamenti ravvicinati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Verificare integrità dei DPI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Divisa pulita lavata regolarmente a 60°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0"/>
              <a:t>Personale in reception dotato di </a:t>
            </a:r>
            <a:r>
              <a:t>mascherina chirurgica e barriere di separazione </a:t>
            </a:r>
            <a:r>
              <a:rPr b="0"/>
              <a:t>(</a:t>
            </a:r>
            <a:r>
              <a:t>plexiglass,</a:t>
            </a:r>
            <a:r>
              <a:rPr b="0"/>
              <a:t> visiera ecc)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Sanificazione degli ambienti? (Predisposta documentazione?)</a:t>
            </a:r>
          </a:p>
        </p:txBody>
      </p:sp>
      <p:pic>
        <p:nvPicPr>
          <p:cNvPr id="134" name="parrucchieri_2.jpg" descr="parrucchieri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32" y="167948"/>
            <a:ext cx="1740160" cy="2460662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#direttaMabellaEsthetitaly"/>
          <p:cNvSpPr txBox="1"/>
          <p:nvPr/>
        </p:nvSpPr>
        <p:spPr>
          <a:xfrm>
            <a:off x="-34067" y="9395739"/>
            <a:ext cx="2414246" cy="406401"/>
          </a:xfrm>
          <a:prstGeom prst="rect">
            <a:avLst/>
          </a:prstGeom>
          <a:ln w="12700">
            <a:solidFill>
              <a:srgbClr val="CA232A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 i="1">
                <a:solidFill>
                  <a:srgbClr val="CA232A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#direttaMabellaEsthetitaly </a:t>
            </a:r>
          </a:p>
        </p:txBody>
      </p:sp>
      <p:sp>
        <p:nvSpPr>
          <p:cNvPr id="137" name="Rettangolo"/>
          <p:cNvSpPr/>
          <p:nvPr/>
        </p:nvSpPr>
        <p:spPr>
          <a:xfrm>
            <a:off x="10368279" y="9042400"/>
            <a:ext cx="2656930" cy="749300"/>
          </a:xfrm>
          <a:prstGeom prst="rect">
            <a:avLst/>
          </a:prstGeom>
          <a:solidFill>
            <a:srgbClr val="CA23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8" name="#manuelaravasio"/>
          <p:cNvSpPr txBox="1"/>
          <p:nvPr/>
        </p:nvSpPr>
        <p:spPr>
          <a:xfrm>
            <a:off x="11097888" y="9251950"/>
            <a:ext cx="122311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#manuelaravasio</a:t>
            </a:r>
          </a:p>
        </p:txBody>
      </p:sp>
      <p:sp>
        <p:nvSpPr>
          <p:cNvPr id="139" name="#silviafossati"/>
          <p:cNvSpPr txBox="1"/>
          <p:nvPr/>
        </p:nvSpPr>
        <p:spPr>
          <a:xfrm>
            <a:off x="10419746" y="9045524"/>
            <a:ext cx="95565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#silviafossati</a:t>
            </a:r>
          </a:p>
        </p:txBody>
      </p:sp>
      <p:sp>
        <p:nvSpPr>
          <p:cNvPr id="140" name="#angelanoviello"/>
          <p:cNvSpPr txBox="1"/>
          <p:nvPr/>
        </p:nvSpPr>
        <p:spPr>
          <a:xfrm>
            <a:off x="11855491" y="9433839"/>
            <a:ext cx="115773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#angelanoviello</a:t>
            </a:r>
          </a:p>
        </p:txBody>
      </p:sp>
      <p:pic>
        <p:nvPicPr>
          <p:cNvPr id="141" name="parrucchieri_2.jpg" descr="parrucchieri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32" y="167948"/>
            <a:ext cx="1740160" cy="2460662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142" name="Pulizia…"/>
          <p:cNvSpPr txBox="1"/>
          <p:nvPr/>
        </p:nvSpPr>
        <p:spPr>
          <a:xfrm>
            <a:off x="2293851" y="3002552"/>
            <a:ext cx="10468615" cy="5196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0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Pulizia </a:t>
            </a:r>
          </a:p>
          <a:p>
            <a:pPr algn="l" defTabSz="457200">
              <a:defRPr sz="30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Sanificazione</a:t>
            </a:r>
          </a:p>
          <a:p>
            <a:pPr algn="l" defTabSz="457200">
              <a:defRPr sz="30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Disinfezione</a:t>
            </a:r>
          </a:p>
          <a:p>
            <a:pPr algn="l" defTabSz="457200">
              <a:defRPr sz="25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endParaRPr dirty="0"/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Riorganizzazione degli spazi soprattutto della reception? 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 smtClean="0"/>
              <a:t>Eliminat</a:t>
            </a:r>
            <a:r>
              <a:rPr lang="it-IT" dirty="0" smtClean="0"/>
              <a:t>i</a:t>
            </a:r>
            <a:r>
              <a:rPr dirty="0" smtClean="0"/>
              <a:t> </a:t>
            </a:r>
            <a:r>
              <a:rPr dirty="0"/>
              <a:t>riviste e oggetti di utilizzo promiscuo?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 smtClean="0"/>
              <a:t>Posizionat</a:t>
            </a:r>
            <a:r>
              <a:rPr lang="it-IT" dirty="0" smtClean="0"/>
              <a:t>e</a:t>
            </a:r>
            <a:r>
              <a:rPr dirty="0" smtClean="0"/>
              <a:t> </a:t>
            </a:r>
            <a:r>
              <a:rPr dirty="0"/>
              <a:t>soluzioni </a:t>
            </a:r>
            <a:r>
              <a:rPr b="1" dirty="0"/>
              <a:t>disinfettanti</a:t>
            </a:r>
            <a:r>
              <a:rPr dirty="0"/>
              <a:t> all’ingresso, in ogni postazione di lavoro (compresi i </a:t>
            </a:r>
            <a:r>
              <a:rPr b="1" dirty="0"/>
              <a:t>prodotti per la </a:t>
            </a:r>
            <a:r>
              <a:rPr b="1" dirty="0" smtClean="0"/>
              <a:t>sanificazione</a:t>
            </a:r>
            <a:r>
              <a:rPr dirty="0"/>
              <a:t>)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 smtClean="0"/>
              <a:t>Posizionat</a:t>
            </a:r>
            <a:r>
              <a:rPr lang="it-IT" dirty="0" smtClean="0"/>
              <a:t>i</a:t>
            </a:r>
            <a:r>
              <a:rPr dirty="0" smtClean="0"/>
              <a:t> </a:t>
            </a:r>
            <a:r>
              <a:rPr dirty="0"/>
              <a:t>raccoglitori CHIUSI per la raccolta dei rifiuti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Eliminato il ricircolo d’aria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Ipotizzato nuovo orario di lavoro?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Riorganizzazione dell’agenda?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#direttaMabellaEsthetitaly"/>
          <p:cNvSpPr txBox="1"/>
          <p:nvPr/>
        </p:nvSpPr>
        <p:spPr>
          <a:xfrm>
            <a:off x="-34067" y="9395739"/>
            <a:ext cx="2414246" cy="406401"/>
          </a:xfrm>
          <a:prstGeom prst="rect">
            <a:avLst/>
          </a:prstGeom>
          <a:ln w="12700">
            <a:solidFill>
              <a:srgbClr val="CA232A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 i="1">
                <a:solidFill>
                  <a:srgbClr val="CA232A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#direttaMabellaEsthetitaly </a:t>
            </a:r>
          </a:p>
        </p:txBody>
      </p:sp>
      <p:sp>
        <p:nvSpPr>
          <p:cNvPr id="145" name="Rettangolo"/>
          <p:cNvSpPr/>
          <p:nvPr/>
        </p:nvSpPr>
        <p:spPr>
          <a:xfrm>
            <a:off x="10368279" y="9042400"/>
            <a:ext cx="2656930" cy="749300"/>
          </a:xfrm>
          <a:prstGeom prst="rect">
            <a:avLst/>
          </a:prstGeom>
          <a:solidFill>
            <a:srgbClr val="CA23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6" name="#manuelaravasio"/>
          <p:cNvSpPr txBox="1"/>
          <p:nvPr/>
        </p:nvSpPr>
        <p:spPr>
          <a:xfrm>
            <a:off x="11097888" y="9251950"/>
            <a:ext cx="122311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#manuelaravasio</a:t>
            </a:r>
          </a:p>
        </p:txBody>
      </p:sp>
      <p:sp>
        <p:nvSpPr>
          <p:cNvPr id="147" name="#silviafossati"/>
          <p:cNvSpPr txBox="1"/>
          <p:nvPr/>
        </p:nvSpPr>
        <p:spPr>
          <a:xfrm>
            <a:off x="10419746" y="9045524"/>
            <a:ext cx="95565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#silviafossati</a:t>
            </a:r>
          </a:p>
        </p:txBody>
      </p:sp>
      <p:sp>
        <p:nvSpPr>
          <p:cNvPr id="148" name="#angelanoviello"/>
          <p:cNvSpPr txBox="1"/>
          <p:nvPr/>
        </p:nvSpPr>
        <p:spPr>
          <a:xfrm>
            <a:off x="11855491" y="9433839"/>
            <a:ext cx="115773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#angelanoviello</a:t>
            </a:r>
          </a:p>
        </p:txBody>
      </p:sp>
      <p:pic>
        <p:nvPicPr>
          <p:cNvPr id="149" name="parrucchieri_2.jpg" descr="parrucchieri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32" y="167948"/>
            <a:ext cx="1740160" cy="2460662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150" name="Prenotazione e Accoglienza (pag 11, 12)…"/>
          <p:cNvSpPr txBox="1"/>
          <p:nvPr/>
        </p:nvSpPr>
        <p:spPr>
          <a:xfrm>
            <a:off x="2261557" y="524482"/>
            <a:ext cx="10069844" cy="34544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70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sz="3000" i="1"/>
              <a:t>Prenotazione e Accoglienza (pag 11, 12)</a:t>
            </a:r>
            <a:r>
              <a:t> </a:t>
            </a:r>
            <a:endParaRPr b="0"/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endParaRPr b="0"/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Triage Telefonico e in Ingresso (predisposta documentazione?)</a:t>
            </a:r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Sintomatologia respiratoria</a:t>
            </a:r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Temperatura superiore a 37,5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Il cliente viene da solo (accompagnatore da concordare in fase di prenotazione)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Il cliente deposita effetti personali in un </a:t>
            </a:r>
            <a:r>
              <a:rPr b="1"/>
              <a:t>sacchetto</a:t>
            </a:r>
          </a:p>
        </p:txBody>
      </p:sp>
      <p:sp>
        <p:nvSpPr>
          <p:cNvPr id="151" name="Fase di trattamento (pag. 13)…"/>
          <p:cNvSpPr txBox="1"/>
          <p:nvPr/>
        </p:nvSpPr>
        <p:spPr>
          <a:xfrm>
            <a:off x="656119" y="4316716"/>
            <a:ext cx="7211086" cy="34544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0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Fase di trattamento (pag. 13)</a:t>
            </a:r>
            <a:endParaRPr b="0"/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endParaRPr b="0"/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I trattamenti si svolgono in cabine chiuse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Evitare uso del vapore per i trattamenti viso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No a saune, bagno turco e vasche idromassaggio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Fine trattamento pulizia, sanificazione e ricambio d’aria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1"/>
              <a:t>Biancheria monouso</a:t>
            </a:r>
            <a:r>
              <a:t> o lavaggio biancheria 60°</a:t>
            </a:r>
          </a:p>
        </p:txBody>
      </p:sp>
      <p:sp>
        <p:nvSpPr>
          <p:cNvPr id="152" name="Materiali e o Dotazioni…"/>
          <p:cNvSpPr txBox="1"/>
          <p:nvPr/>
        </p:nvSpPr>
        <p:spPr>
          <a:xfrm>
            <a:off x="8669604" y="4154196"/>
            <a:ext cx="3620062" cy="471924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0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Materiali e o Dotazioni</a:t>
            </a:r>
            <a:endParaRPr b="0" dirty="0"/>
          </a:p>
          <a:p>
            <a:pPr algn="l" defTabSz="457200"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endParaRPr b="0" dirty="0"/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Detergenti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Disinfettanti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Mascherine Chirurgiche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Guanti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 smtClean="0"/>
              <a:t>Ma</a:t>
            </a:r>
            <a:r>
              <a:rPr lang="it-IT" dirty="0" err="1" smtClean="0"/>
              <a:t>s</a:t>
            </a:r>
            <a:r>
              <a:rPr dirty="0" smtClean="0"/>
              <a:t>cherine </a:t>
            </a:r>
            <a:r>
              <a:rPr dirty="0"/>
              <a:t>FFP2 o FFP3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Visiere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dirty="0"/>
              <a:t>Barriere </a:t>
            </a:r>
            <a:r>
              <a:rPr dirty="0" smtClean="0"/>
              <a:t>plexiglass</a:t>
            </a:r>
            <a:endParaRPr lang="it-IT" dirty="0" smtClean="0"/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lang="it-IT" dirty="0" smtClean="0"/>
              <a:t>Biancheria monouso</a:t>
            </a:r>
          </a:p>
          <a:p>
            <a:pPr marL="457200" indent="-317500" algn="l" defTabSz="457200">
              <a:buClr>
                <a:srgbClr val="222222"/>
              </a:buClr>
              <a:buSzPct val="145000"/>
              <a:buFont typeface="Arial"/>
              <a:buChar char="•"/>
              <a:defRPr sz="2700" b="0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lang="it-IT" dirty="0" smtClean="0"/>
              <a:t>Sacchetti clienti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#direttaMabellaEsthetitaly"/>
          <p:cNvSpPr txBox="1"/>
          <p:nvPr/>
        </p:nvSpPr>
        <p:spPr>
          <a:xfrm>
            <a:off x="-34067" y="9395739"/>
            <a:ext cx="2414246" cy="406401"/>
          </a:xfrm>
          <a:prstGeom prst="rect">
            <a:avLst/>
          </a:prstGeom>
          <a:ln w="12700">
            <a:solidFill>
              <a:srgbClr val="CA232A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 i="1">
                <a:solidFill>
                  <a:srgbClr val="CA232A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#direttaMabellaEsthetitaly </a:t>
            </a:r>
          </a:p>
        </p:txBody>
      </p:sp>
      <p:sp>
        <p:nvSpPr>
          <p:cNvPr id="155" name="Rettangolo"/>
          <p:cNvSpPr/>
          <p:nvPr/>
        </p:nvSpPr>
        <p:spPr>
          <a:xfrm>
            <a:off x="10368279" y="9042400"/>
            <a:ext cx="2656930" cy="749300"/>
          </a:xfrm>
          <a:prstGeom prst="rect">
            <a:avLst/>
          </a:prstGeom>
          <a:solidFill>
            <a:srgbClr val="CA23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6" name="#manuelaravasio"/>
          <p:cNvSpPr txBox="1"/>
          <p:nvPr/>
        </p:nvSpPr>
        <p:spPr>
          <a:xfrm>
            <a:off x="11097888" y="9251950"/>
            <a:ext cx="122311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#manuelaravasio</a:t>
            </a:r>
          </a:p>
        </p:txBody>
      </p:sp>
      <p:sp>
        <p:nvSpPr>
          <p:cNvPr id="157" name="#silviafossati"/>
          <p:cNvSpPr txBox="1"/>
          <p:nvPr/>
        </p:nvSpPr>
        <p:spPr>
          <a:xfrm>
            <a:off x="10419746" y="9045524"/>
            <a:ext cx="95565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#silviafossati</a:t>
            </a:r>
          </a:p>
        </p:txBody>
      </p:sp>
      <p:sp>
        <p:nvSpPr>
          <p:cNvPr id="158" name="#angelanoviello"/>
          <p:cNvSpPr txBox="1"/>
          <p:nvPr/>
        </p:nvSpPr>
        <p:spPr>
          <a:xfrm>
            <a:off x="11855491" y="9433839"/>
            <a:ext cx="115773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#angelanoviello</a:t>
            </a:r>
          </a:p>
        </p:txBody>
      </p:sp>
      <p:pic>
        <p:nvPicPr>
          <p:cNvPr id="159" name="parrucchieri_2.jpg" descr="parrucchieri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32" y="167948"/>
            <a:ext cx="1740160" cy="2460662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160" name="Materiali e o Dotazioni"/>
          <p:cNvSpPr txBox="1"/>
          <p:nvPr/>
        </p:nvSpPr>
        <p:spPr>
          <a:xfrm>
            <a:off x="2980171" y="3120108"/>
            <a:ext cx="5847742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1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Materiali e o Dotazioni</a:t>
            </a:r>
          </a:p>
        </p:txBody>
      </p:sp>
      <p:sp>
        <p:nvSpPr>
          <p:cNvPr id="161" name="EXTRA"/>
          <p:cNvSpPr txBox="1"/>
          <p:nvPr/>
        </p:nvSpPr>
        <p:spPr>
          <a:xfrm>
            <a:off x="4233788" y="5355829"/>
            <a:ext cx="3707131" cy="209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15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EXTRA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#direttaMabellaEsthetitaly"/>
          <p:cNvSpPr txBox="1"/>
          <p:nvPr/>
        </p:nvSpPr>
        <p:spPr>
          <a:xfrm>
            <a:off x="-34067" y="9395739"/>
            <a:ext cx="2414246" cy="406401"/>
          </a:xfrm>
          <a:prstGeom prst="rect">
            <a:avLst/>
          </a:prstGeom>
          <a:ln w="12700">
            <a:solidFill>
              <a:srgbClr val="CA232A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 i="1">
                <a:solidFill>
                  <a:srgbClr val="CA232A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#direttaMabellaEsthetitaly </a:t>
            </a:r>
          </a:p>
        </p:txBody>
      </p:sp>
      <p:sp>
        <p:nvSpPr>
          <p:cNvPr id="164" name="Rettangolo"/>
          <p:cNvSpPr/>
          <p:nvPr/>
        </p:nvSpPr>
        <p:spPr>
          <a:xfrm>
            <a:off x="10368279" y="9042400"/>
            <a:ext cx="2656930" cy="749300"/>
          </a:xfrm>
          <a:prstGeom prst="rect">
            <a:avLst/>
          </a:prstGeom>
          <a:solidFill>
            <a:srgbClr val="CA23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5" name="#manuelaravasio"/>
          <p:cNvSpPr txBox="1"/>
          <p:nvPr/>
        </p:nvSpPr>
        <p:spPr>
          <a:xfrm>
            <a:off x="11097888" y="9251950"/>
            <a:ext cx="122311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#manuelaravasio</a:t>
            </a:r>
          </a:p>
        </p:txBody>
      </p:sp>
      <p:sp>
        <p:nvSpPr>
          <p:cNvPr id="166" name="#silviafossati"/>
          <p:cNvSpPr txBox="1"/>
          <p:nvPr/>
        </p:nvSpPr>
        <p:spPr>
          <a:xfrm>
            <a:off x="10419746" y="9045524"/>
            <a:ext cx="95565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#silviafossati</a:t>
            </a:r>
          </a:p>
        </p:txBody>
      </p:sp>
      <p:sp>
        <p:nvSpPr>
          <p:cNvPr id="167" name="#angelanoviello"/>
          <p:cNvSpPr txBox="1"/>
          <p:nvPr/>
        </p:nvSpPr>
        <p:spPr>
          <a:xfrm>
            <a:off x="11855491" y="9433839"/>
            <a:ext cx="115773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i="1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#angelanoviello</a:t>
            </a:r>
          </a:p>
        </p:txBody>
      </p:sp>
      <p:sp>
        <p:nvSpPr>
          <p:cNvPr id="168" name="Materiali e o Dotazioni"/>
          <p:cNvSpPr txBox="1"/>
          <p:nvPr/>
        </p:nvSpPr>
        <p:spPr>
          <a:xfrm>
            <a:off x="3163482" y="1993552"/>
            <a:ext cx="5847742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1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Materiali e o Dotazioni</a:t>
            </a:r>
          </a:p>
        </p:txBody>
      </p:sp>
      <p:sp>
        <p:nvSpPr>
          <p:cNvPr id="169" name="EXTRA"/>
          <p:cNvSpPr txBox="1"/>
          <p:nvPr/>
        </p:nvSpPr>
        <p:spPr>
          <a:xfrm>
            <a:off x="4100380" y="4110689"/>
            <a:ext cx="3707131" cy="209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1500" i="1">
                <a:solidFill>
                  <a:srgbClr val="222222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r>
              <a:t>EXTRA</a:t>
            </a:r>
          </a:p>
        </p:txBody>
      </p:sp>
      <p:pic>
        <p:nvPicPr>
          <p:cNvPr id="170" name="images.jpeg" descr="images.jpeg"/>
          <p:cNvPicPr>
            <a:picLocks noChangeAspect="1"/>
          </p:cNvPicPr>
          <p:nvPr/>
        </p:nvPicPr>
        <p:blipFill>
          <a:blip r:embed="rId2"/>
          <a:srcRect l="21957" t="16047" r="23559" b="13093"/>
          <a:stretch>
            <a:fillRect/>
          </a:stretch>
        </p:blipFill>
        <p:spPr>
          <a:xfrm>
            <a:off x="8192765" y="759137"/>
            <a:ext cx="3691455" cy="4801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1" h="21592" extrusionOk="0">
                <a:moveTo>
                  <a:pt x="14988" y="0"/>
                </a:moveTo>
                <a:cubicBezTo>
                  <a:pt x="14041" y="-5"/>
                  <a:pt x="13410" y="50"/>
                  <a:pt x="12656" y="182"/>
                </a:cubicBezTo>
                <a:cubicBezTo>
                  <a:pt x="10314" y="594"/>
                  <a:pt x="9627" y="1039"/>
                  <a:pt x="10142" y="1810"/>
                </a:cubicBezTo>
                <a:cubicBezTo>
                  <a:pt x="10278" y="2013"/>
                  <a:pt x="10333" y="2249"/>
                  <a:pt x="10264" y="2335"/>
                </a:cubicBezTo>
                <a:cubicBezTo>
                  <a:pt x="9497" y="3289"/>
                  <a:pt x="10924" y="4036"/>
                  <a:pt x="13603" y="4080"/>
                </a:cubicBezTo>
                <a:cubicBezTo>
                  <a:pt x="15535" y="4112"/>
                  <a:pt x="17186" y="3996"/>
                  <a:pt x="17674" y="3793"/>
                </a:cubicBezTo>
                <a:cubicBezTo>
                  <a:pt x="18249" y="3554"/>
                  <a:pt x="18638" y="3613"/>
                  <a:pt x="19285" y="4032"/>
                </a:cubicBezTo>
                <a:cubicBezTo>
                  <a:pt x="19823" y="4381"/>
                  <a:pt x="19868" y="4460"/>
                  <a:pt x="19714" y="4794"/>
                </a:cubicBezTo>
                <a:cubicBezTo>
                  <a:pt x="19605" y="5032"/>
                  <a:pt x="19226" y="5307"/>
                  <a:pt x="18671" y="5548"/>
                </a:cubicBezTo>
                <a:cubicBezTo>
                  <a:pt x="17802" y="5925"/>
                  <a:pt x="17796" y="5926"/>
                  <a:pt x="16840" y="5714"/>
                </a:cubicBezTo>
                <a:cubicBezTo>
                  <a:pt x="15594" y="5437"/>
                  <a:pt x="11961" y="5397"/>
                  <a:pt x="11038" y="5651"/>
                </a:cubicBezTo>
                <a:cubicBezTo>
                  <a:pt x="9766" y="6001"/>
                  <a:pt x="9537" y="6866"/>
                  <a:pt x="10567" y="7436"/>
                </a:cubicBezTo>
                <a:cubicBezTo>
                  <a:pt x="10991" y="7671"/>
                  <a:pt x="11429" y="7741"/>
                  <a:pt x="12828" y="7798"/>
                </a:cubicBezTo>
                <a:cubicBezTo>
                  <a:pt x="13856" y="7840"/>
                  <a:pt x="14904" y="7807"/>
                  <a:pt x="15397" y="7716"/>
                </a:cubicBezTo>
                <a:cubicBezTo>
                  <a:pt x="16552" y="7503"/>
                  <a:pt x="17348" y="7407"/>
                  <a:pt x="18049" y="7398"/>
                </a:cubicBezTo>
                <a:cubicBezTo>
                  <a:pt x="18535" y="7393"/>
                  <a:pt x="18754" y="7491"/>
                  <a:pt x="19223" y="7921"/>
                </a:cubicBezTo>
                <a:cubicBezTo>
                  <a:pt x="19907" y="8550"/>
                  <a:pt x="19925" y="8655"/>
                  <a:pt x="19411" y="9017"/>
                </a:cubicBezTo>
                <a:cubicBezTo>
                  <a:pt x="18395" y="9734"/>
                  <a:pt x="18309" y="9745"/>
                  <a:pt x="16318" y="9364"/>
                </a:cubicBezTo>
                <a:cubicBezTo>
                  <a:pt x="14585" y="9032"/>
                  <a:pt x="14402" y="9022"/>
                  <a:pt x="12847" y="9174"/>
                </a:cubicBezTo>
                <a:cubicBezTo>
                  <a:pt x="10923" y="9363"/>
                  <a:pt x="10119" y="9673"/>
                  <a:pt x="10007" y="10269"/>
                </a:cubicBezTo>
                <a:cubicBezTo>
                  <a:pt x="9923" y="10710"/>
                  <a:pt x="10242" y="11082"/>
                  <a:pt x="10914" y="11331"/>
                </a:cubicBezTo>
                <a:cubicBezTo>
                  <a:pt x="11815" y="11664"/>
                  <a:pt x="14971" y="11902"/>
                  <a:pt x="15170" y="11652"/>
                </a:cubicBezTo>
                <a:cubicBezTo>
                  <a:pt x="15220" y="11588"/>
                  <a:pt x="15738" y="11498"/>
                  <a:pt x="16321" y="11450"/>
                </a:cubicBezTo>
                <a:cubicBezTo>
                  <a:pt x="16903" y="11403"/>
                  <a:pt x="17532" y="11301"/>
                  <a:pt x="17718" y="11224"/>
                </a:cubicBezTo>
                <a:cubicBezTo>
                  <a:pt x="18130" y="11052"/>
                  <a:pt x="19340" y="11481"/>
                  <a:pt x="19629" y="11902"/>
                </a:cubicBezTo>
                <a:cubicBezTo>
                  <a:pt x="19878" y="12262"/>
                  <a:pt x="19445" y="12913"/>
                  <a:pt x="18782" y="13180"/>
                </a:cubicBezTo>
                <a:cubicBezTo>
                  <a:pt x="18338" y="13358"/>
                  <a:pt x="18152" y="13350"/>
                  <a:pt x="16911" y="13094"/>
                </a:cubicBezTo>
                <a:cubicBezTo>
                  <a:pt x="15414" y="12786"/>
                  <a:pt x="12823" y="12733"/>
                  <a:pt x="11610" y="12987"/>
                </a:cubicBezTo>
                <a:cubicBezTo>
                  <a:pt x="10664" y="13185"/>
                  <a:pt x="10041" y="13610"/>
                  <a:pt x="10041" y="14058"/>
                </a:cubicBezTo>
                <a:cubicBezTo>
                  <a:pt x="10041" y="14588"/>
                  <a:pt x="9908" y="14633"/>
                  <a:pt x="9191" y="14352"/>
                </a:cubicBezTo>
                <a:cubicBezTo>
                  <a:pt x="8843" y="14216"/>
                  <a:pt x="8365" y="14060"/>
                  <a:pt x="8125" y="14004"/>
                </a:cubicBezTo>
                <a:cubicBezTo>
                  <a:pt x="7761" y="13921"/>
                  <a:pt x="7785" y="13957"/>
                  <a:pt x="8281" y="14224"/>
                </a:cubicBezTo>
                <a:cubicBezTo>
                  <a:pt x="9205" y="14722"/>
                  <a:pt x="9339" y="14983"/>
                  <a:pt x="8835" y="15304"/>
                </a:cubicBezTo>
                <a:cubicBezTo>
                  <a:pt x="8587" y="15462"/>
                  <a:pt x="8302" y="15534"/>
                  <a:pt x="8139" y="15481"/>
                </a:cubicBezTo>
                <a:cubicBezTo>
                  <a:pt x="7695" y="15335"/>
                  <a:pt x="1480" y="15256"/>
                  <a:pt x="715" y="15386"/>
                </a:cubicBezTo>
                <a:cubicBezTo>
                  <a:pt x="240" y="15467"/>
                  <a:pt x="2" y="15604"/>
                  <a:pt x="0" y="15766"/>
                </a:cubicBezTo>
                <a:cubicBezTo>
                  <a:pt x="-1" y="15929"/>
                  <a:pt x="235" y="16117"/>
                  <a:pt x="708" y="16296"/>
                </a:cubicBezTo>
                <a:cubicBezTo>
                  <a:pt x="2185" y="16856"/>
                  <a:pt x="6926" y="16888"/>
                  <a:pt x="9798" y="16357"/>
                </a:cubicBezTo>
                <a:cubicBezTo>
                  <a:pt x="10286" y="16267"/>
                  <a:pt x="10823" y="16233"/>
                  <a:pt x="10992" y="16284"/>
                </a:cubicBezTo>
                <a:cubicBezTo>
                  <a:pt x="11256" y="16362"/>
                  <a:pt x="11199" y="16452"/>
                  <a:pt x="10588" y="16912"/>
                </a:cubicBezTo>
                <a:lnTo>
                  <a:pt x="9876" y="17449"/>
                </a:lnTo>
                <a:lnTo>
                  <a:pt x="7445" y="17514"/>
                </a:lnTo>
                <a:cubicBezTo>
                  <a:pt x="4739" y="17585"/>
                  <a:pt x="3766" y="17784"/>
                  <a:pt x="3766" y="18267"/>
                </a:cubicBezTo>
                <a:cubicBezTo>
                  <a:pt x="3766" y="18460"/>
                  <a:pt x="4041" y="18684"/>
                  <a:pt x="4637" y="18972"/>
                </a:cubicBezTo>
                <a:cubicBezTo>
                  <a:pt x="5116" y="19203"/>
                  <a:pt x="5508" y="19472"/>
                  <a:pt x="5508" y="19570"/>
                </a:cubicBezTo>
                <a:cubicBezTo>
                  <a:pt x="5508" y="19924"/>
                  <a:pt x="6486" y="20437"/>
                  <a:pt x="7684" y="20714"/>
                </a:cubicBezTo>
                <a:cubicBezTo>
                  <a:pt x="8357" y="20869"/>
                  <a:pt x="9105" y="21050"/>
                  <a:pt x="9345" y="21114"/>
                </a:cubicBezTo>
                <a:cubicBezTo>
                  <a:pt x="9585" y="21177"/>
                  <a:pt x="10564" y="21295"/>
                  <a:pt x="11523" y="21376"/>
                </a:cubicBezTo>
                <a:cubicBezTo>
                  <a:pt x="12482" y="21457"/>
                  <a:pt x="13501" y="21545"/>
                  <a:pt x="13789" y="21571"/>
                </a:cubicBezTo>
                <a:cubicBezTo>
                  <a:pt x="13990" y="21589"/>
                  <a:pt x="14257" y="21595"/>
                  <a:pt x="14565" y="21590"/>
                </a:cubicBezTo>
                <a:cubicBezTo>
                  <a:pt x="15490" y="21576"/>
                  <a:pt x="16788" y="21466"/>
                  <a:pt x="17812" y="21305"/>
                </a:cubicBezTo>
                <a:cubicBezTo>
                  <a:pt x="19972" y="20965"/>
                  <a:pt x="20827" y="20504"/>
                  <a:pt x="21291" y="19427"/>
                </a:cubicBezTo>
                <a:cubicBezTo>
                  <a:pt x="21340" y="19313"/>
                  <a:pt x="21367" y="19195"/>
                  <a:pt x="21371" y="19072"/>
                </a:cubicBezTo>
                <a:cubicBezTo>
                  <a:pt x="21385" y="18702"/>
                  <a:pt x="21197" y="18289"/>
                  <a:pt x="20803" y="17822"/>
                </a:cubicBezTo>
                <a:cubicBezTo>
                  <a:pt x="20506" y="17469"/>
                  <a:pt x="20507" y="17436"/>
                  <a:pt x="20847" y="16919"/>
                </a:cubicBezTo>
                <a:cubicBezTo>
                  <a:pt x="21041" y="16624"/>
                  <a:pt x="21199" y="16227"/>
                  <a:pt x="21199" y="16036"/>
                </a:cubicBezTo>
                <a:cubicBezTo>
                  <a:pt x="21199" y="15585"/>
                  <a:pt x="20754" y="14761"/>
                  <a:pt x="20312" y="14395"/>
                </a:cubicBezTo>
                <a:lnTo>
                  <a:pt x="19965" y="14108"/>
                </a:lnTo>
                <a:lnTo>
                  <a:pt x="20583" y="13535"/>
                </a:lnTo>
                <a:cubicBezTo>
                  <a:pt x="21408" y="12768"/>
                  <a:pt x="21440" y="11980"/>
                  <a:pt x="20684" y="11054"/>
                </a:cubicBezTo>
                <a:lnTo>
                  <a:pt x="20167" y="10422"/>
                </a:lnTo>
                <a:lnTo>
                  <a:pt x="20569" y="10045"/>
                </a:lnTo>
                <a:cubicBezTo>
                  <a:pt x="20791" y="9839"/>
                  <a:pt x="21063" y="9535"/>
                  <a:pt x="21173" y="9373"/>
                </a:cubicBezTo>
                <a:cubicBezTo>
                  <a:pt x="21599" y="8744"/>
                  <a:pt x="21280" y="7630"/>
                  <a:pt x="20525" y="7108"/>
                </a:cubicBezTo>
                <a:cubicBezTo>
                  <a:pt x="20017" y="6756"/>
                  <a:pt x="20059" y="6400"/>
                  <a:pt x="20633" y="6158"/>
                </a:cubicBezTo>
                <a:cubicBezTo>
                  <a:pt x="20897" y="6047"/>
                  <a:pt x="21050" y="5952"/>
                  <a:pt x="20976" y="5949"/>
                </a:cubicBezTo>
                <a:cubicBezTo>
                  <a:pt x="20901" y="5946"/>
                  <a:pt x="20964" y="5761"/>
                  <a:pt x="21114" y="5537"/>
                </a:cubicBezTo>
                <a:cubicBezTo>
                  <a:pt x="21476" y="4992"/>
                  <a:pt x="21293" y="3886"/>
                  <a:pt x="20760" y="3393"/>
                </a:cubicBezTo>
                <a:cubicBezTo>
                  <a:pt x="20302" y="2971"/>
                  <a:pt x="20273" y="2833"/>
                  <a:pt x="20578" y="2558"/>
                </a:cubicBezTo>
                <a:cubicBezTo>
                  <a:pt x="20703" y="2446"/>
                  <a:pt x="20852" y="2107"/>
                  <a:pt x="20911" y="1803"/>
                </a:cubicBezTo>
                <a:cubicBezTo>
                  <a:pt x="21007" y="1314"/>
                  <a:pt x="20961" y="1207"/>
                  <a:pt x="20509" y="871"/>
                </a:cubicBezTo>
                <a:cubicBezTo>
                  <a:pt x="19814" y="353"/>
                  <a:pt x="18536" y="111"/>
                  <a:pt x="16056" y="25"/>
                </a:cubicBezTo>
                <a:cubicBezTo>
                  <a:pt x="15654" y="11"/>
                  <a:pt x="15304" y="2"/>
                  <a:pt x="14988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1" name="Unknown.jpeg" descr="Unknow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09" y="5402680"/>
            <a:ext cx="3822537" cy="3639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254</Words>
  <Application>Microsoft Macintosh PowerPoint</Application>
  <PresentationFormat>Custom</PresentationFormat>
  <Paragraphs>82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******* ********* **************</cp:lastModifiedBy>
  <cp:revision>5</cp:revision>
  <dcterms:modified xsi:type="dcterms:W3CDTF">2020-05-16T13:57:27Z</dcterms:modified>
</cp:coreProperties>
</file>